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handoutMasterIdLst>
    <p:handoutMasterId r:id="rId21"/>
  </p:handoutMasterIdLst>
  <p:sldIdLst>
    <p:sldId id="256" r:id="rId2"/>
    <p:sldId id="270" r:id="rId3"/>
    <p:sldId id="268" r:id="rId4"/>
    <p:sldId id="273" r:id="rId5"/>
    <p:sldId id="269" r:id="rId6"/>
    <p:sldId id="259" r:id="rId7"/>
    <p:sldId id="266" r:id="rId8"/>
    <p:sldId id="275" r:id="rId9"/>
    <p:sldId id="260" r:id="rId10"/>
    <p:sldId id="263" r:id="rId11"/>
    <p:sldId id="261" r:id="rId12"/>
    <p:sldId id="276" r:id="rId13"/>
    <p:sldId id="258" r:id="rId14"/>
    <p:sldId id="272" r:id="rId15"/>
    <p:sldId id="264" r:id="rId16"/>
    <p:sldId id="267" r:id="rId17"/>
    <p:sldId id="271" r:id="rId18"/>
    <p:sldId id="274" r:id="rId19"/>
    <p:sldId id="277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46F85-03A8-48B9-9851-5160453DBE1C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194D9-F46B-46F2-A304-2BC841798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40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432B-83EE-41DE-A41C-E699D6A40AC8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FE06-1988-4ECB-8F9C-9242118E43E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897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432B-83EE-41DE-A41C-E699D6A40AC8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FE06-1988-4ECB-8F9C-9242118E4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3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432B-83EE-41DE-A41C-E699D6A40AC8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FE06-1988-4ECB-8F9C-9242118E4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3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432B-83EE-41DE-A41C-E699D6A40AC8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FE06-1988-4ECB-8F9C-9242118E4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4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432B-83EE-41DE-A41C-E699D6A40AC8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FE06-1988-4ECB-8F9C-9242118E43E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06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432B-83EE-41DE-A41C-E699D6A40AC8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FE06-1988-4ECB-8F9C-9242118E4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9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432B-83EE-41DE-A41C-E699D6A40AC8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FE06-1988-4ECB-8F9C-9242118E4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7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432B-83EE-41DE-A41C-E699D6A40AC8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FE06-1988-4ECB-8F9C-9242118E4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432B-83EE-41DE-A41C-E699D6A40AC8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FE06-1988-4ECB-8F9C-9242118E4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4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852432B-83EE-41DE-A41C-E699D6A40AC8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75FE06-1988-4ECB-8F9C-9242118E4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7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432B-83EE-41DE-A41C-E699D6A40AC8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FE06-1988-4ECB-8F9C-9242118E4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9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852432B-83EE-41DE-A41C-E699D6A40AC8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175FE06-1988-4ECB-8F9C-9242118E43E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54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To%20Approve%20BAML%20Purchasing%20Card%20Transaction.docx" TargetMode="External"/><Relationship Id="rId2" Type="http://schemas.openxmlformats.org/officeDocument/2006/relationships/hyperlink" Target="To%20Reconcile%20BAML%20PCard%20Transaction%20procedure.docx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apfinance@hpu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yPoFYcfOibY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Purchasing Card Training           May 2018     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904" y="2689991"/>
            <a:ext cx="4569184" cy="2814352"/>
          </a:xfrm>
          <a:prstGeom prst="rect">
            <a:avLst/>
          </a:prstGeom>
        </p:spPr>
      </p:pic>
      <p:pic>
        <p:nvPicPr>
          <p:cNvPr id="6" name="Picture 5" descr="cid:image001.png@01D3AAF7.5F4FB6A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67" y="-11985"/>
            <a:ext cx="3194271" cy="55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6972" y="7565"/>
            <a:ext cx="3785028" cy="53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1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17768" y="2477576"/>
            <a:ext cx="5831494" cy="2332963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To log in to </a:t>
            </a:r>
            <a:r>
              <a:rPr lang="en-US" sz="2800" dirty="0" smtClean="0"/>
              <a:t>Works go to : </a:t>
            </a:r>
          </a:p>
          <a:p>
            <a:pPr algn="l"/>
            <a:r>
              <a:rPr lang="en-US" sz="2800" dirty="0" smtClean="0"/>
              <a:t>payment2.works.com        or</a:t>
            </a:r>
          </a:p>
          <a:p>
            <a:pPr algn="l"/>
            <a:r>
              <a:rPr lang="en-US" sz="2800" i="1" dirty="0" smtClean="0"/>
              <a:t>www.bankofamerica.com/worksonline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947" y="2246988"/>
            <a:ext cx="4886325" cy="3143250"/>
          </a:xfrm>
          <a:prstGeom prst="rect">
            <a:avLst/>
          </a:prstGeom>
        </p:spPr>
      </p:pic>
      <p:pic>
        <p:nvPicPr>
          <p:cNvPr id="5" name="Picture 4" descr="cid:image001.png@01D3AAF7.5F4FB6A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67" y="-11985"/>
            <a:ext cx="3194271" cy="55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6972" y="7565"/>
            <a:ext cx="3785028" cy="5313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37037" y="1002066"/>
            <a:ext cx="43652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/>
              <a:t>Initial Log in</a:t>
            </a:r>
          </a:p>
        </p:txBody>
      </p:sp>
    </p:spTree>
    <p:extLst>
      <p:ext uri="{BB962C8B-B14F-4D97-AF65-F5344CB8AC3E}">
        <p14:creationId xmlns:p14="http://schemas.microsoft.com/office/powerpoint/2010/main" val="7847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80" y="795130"/>
            <a:ext cx="10058400" cy="942230"/>
          </a:xfrm>
        </p:spPr>
        <p:txBody>
          <a:bodyPr/>
          <a:lstStyle/>
          <a:p>
            <a:r>
              <a:rPr lang="en-US" i="1" dirty="0" smtClean="0"/>
              <a:t>Navigating in Works</a:t>
            </a:r>
            <a:endParaRPr lang="en-US" i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1940118" y="2170251"/>
            <a:ext cx="9144000" cy="3167062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Please refer to the attached handouts</a:t>
            </a:r>
          </a:p>
          <a:p>
            <a:pPr lvl="1"/>
            <a:r>
              <a:rPr lang="en-US" sz="2800" i="1" dirty="0" smtClean="0">
                <a:hlinkClick r:id="rId2" action="ppaction://hlinkfile"/>
              </a:rPr>
              <a:t>To Reconcile Charge Card Transactions</a:t>
            </a:r>
            <a:endParaRPr lang="en-US" sz="2800" i="1" dirty="0" smtClean="0"/>
          </a:p>
          <a:p>
            <a:pPr lvl="1"/>
            <a:r>
              <a:rPr lang="en-US" sz="2800" i="1" dirty="0">
                <a:hlinkClick r:id="rId3" action="ppaction://hlinkfile"/>
              </a:rPr>
              <a:t>To </a:t>
            </a:r>
            <a:r>
              <a:rPr lang="en-US" sz="2800" i="1" dirty="0" smtClean="0">
                <a:hlinkClick r:id="rId3" action="ppaction://hlinkfile"/>
              </a:rPr>
              <a:t>Approve Charge </a:t>
            </a:r>
            <a:r>
              <a:rPr lang="en-US" sz="2800" i="1" dirty="0">
                <a:hlinkClick r:id="rId3" action="ppaction://hlinkfile"/>
              </a:rPr>
              <a:t>Card Transactions</a:t>
            </a:r>
            <a:endParaRPr lang="en-US" sz="2800" i="1" dirty="0"/>
          </a:p>
        </p:txBody>
      </p:sp>
      <p:pic>
        <p:nvPicPr>
          <p:cNvPr id="4" name="Picture 3" descr="cid:image001.png@01D3AAF7.5F4FB6A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67" y="-11985"/>
            <a:ext cx="3194271" cy="55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6972" y="7565"/>
            <a:ext cx="3785028" cy="53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8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upload feature</a:t>
            </a:r>
            <a:endParaRPr lang="en-US" dirty="0"/>
          </a:p>
        </p:txBody>
      </p:sp>
      <p:pic>
        <p:nvPicPr>
          <p:cNvPr id="1026" name="Picture 2" descr="a5bb6441-1985-47f7-aa9d-9a199a494168@namprd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2908844"/>
            <a:ext cx="1823325" cy="317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5bfc946f-5f16-4096-9791-e1b40170cc92@namprd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595" y="2909997"/>
            <a:ext cx="1898780" cy="317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d2f9145b-dc97-4116-a5c6-97feb04ff736@namprd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6" y="2947482"/>
            <a:ext cx="1762124" cy="317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520b4de-40f8-4a44-b4aa-23065e1b9957@namprd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4" y="2908845"/>
            <a:ext cx="1757362" cy="317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6364" y="1798572"/>
            <a:ext cx="9779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Open a browser from your mobile device and log in to works to upload your receipt – take picture, choose from your photo library or browse in your documents.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9288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Changes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cid:image001.png@01D3AAF7.5F4FB6A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67" y="-11985"/>
            <a:ext cx="3194271" cy="55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972" y="7565"/>
            <a:ext cx="3785028" cy="531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2695" y="2337680"/>
            <a:ext cx="73470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 of Pocket  Reimbursements -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Hard copy submission through Accounts Payable.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Check will be issued rather than ACH credit. 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Monthly submission is fine. You don’t have to wait until the </a:t>
            </a:r>
            <a:r>
              <a:rPr lang="en-US" dirty="0" err="1" smtClean="0"/>
              <a:t>PCard</a:t>
            </a:r>
            <a:r>
              <a:rPr lang="en-US" dirty="0" smtClean="0"/>
              <a:t> cycle ends.</a:t>
            </a:r>
          </a:p>
          <a:p>
            <a:endParaRPr lang="en-US" dirty="0" smtClean="0"/>
          </a:p>
          <a:p>
            <a:r>
              <a:rPr lang="en-US" dirty="0" smtClean="0"/>
              <a:t>Mileage Reimbursements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Hard copy submission through Accounts Payable.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 will be issued rather than ACH credit.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Monthly submission is fine. You don’t have to wait until the </a:t>
            </a:r>
            <a:r>
              <a:rPr lang="en-US" dirty="0" err="1"/>
              <a:t>PCard</a:t>
            </a:r>
            <a:r>
              <a:rPr lang="en-US" dirty="0"/>
              <a:t> cycle ends.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87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231" y="475703"/>
            <a:ext cx="10018643" cy="1263901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The forms are available online at</a:t>
            </a:r>
            <a:r>
              <a:rPr lang="en-US" sz="3200" b="1" i="1" dirty="0" smtClean="0"/>
              <a:t> </a:t>
            </a:r>
            <a:r>
              <a:rPr lang="en-US" sz="3200" b="1" i="1" dirty="0" smtClean="0">
                <a:solidFill>
                  <a:srgbClr val="0070C0"/>
                </a:solidFill>
              </a:rPr>
              <a:t>nexus.hpu.edu, under Divisions and Departments tab, Office of the CFO. Click on Forms – Logs – Vouchers.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908" y="2060489"/>
            <a:ext cx="8401050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1050" y="1874776"/>
            <a:ext cx="10154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44315" y="1797831"/>
            <a:ext cx="8819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https://nexus.hpu.edu/dept/CFO/Forms%20%20Logs%20%20Vouchers/Forms/AllItems.aspx</a:t>
            </a:r>
          </a:p>
        </p:txBody>
      </p:sp>
      <p:pic>
        <p:nvPicPr>
          <p:cNvPr id="6" name="Picture 5" descr="cid:image001.png@01D3AAF7.5F4FB6A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67" y="-11985"/>
            <a:ext cx="3194271" cy="55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6972" y="7565"/>
            <a:ext cx="3785028" cy="53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1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 of Pocket Reimbursements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765" y="1810857"/>
            <a:ext cx="6599583" cy="4559450"/>
          </a:xfrm>
          <a:prstGeom prst="rect">
            <a:avLst/>
          </a:prstGeom>
        </p:spPr>
      </p:pic>
      <p:pic>
        <p:nvPicPr>
          <p:cNvPr id="4" name="Picture 3" descr="cid:image001.png@01D3AAF7.5F4FB6A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67" y="-11985"/>
            <a:ext cx="3194271" cy="55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6972" y="7565"/>
            <a:ext cx="3785028" cy="53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4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Mileage Reimbursement Request Form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394" y="2018597"/>
            <a:ext cx="6504167" cy="4133648"/>
          </a:xfrm>
          <a:prstGeom prst="rect">
            <a:avLst/>
          </a:prstGeom>
        </p:spPr>
      </p:pic>
      <p:pic>
        <p:nvPicPr>
          <p:cNvPr id="4" name="Picture 3" descr="cid:image001.png@01D3AAF7.5F4FB6A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67" y="-11985"/>
            <a:ext cx="3194271" cy="55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6972" y="7565"/>
            <a:ext cx="3785028" cy="53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Important Advisory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2612" y="1887552"/>
            <a:ext cx="72277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Please be sure to review and approve all Out-of-Pocket submission in Wells Fargo by May 31, 2018.</a:t>
            </a:r>
            <a:endParaRPr lang="en-US" sz="4000" i="1" dirty="0"/>
          </a:p>
        </p:txBody>
      </p:sp>
      <p:pic>
        <p:nvPicPr>
          <p:cNvPr id="5" name="Picture 4" descr="cid:image001.png@01D3AAF7.5F4FB6A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67" y="-11985"/>
            <a:ext cx="3194271" cy="55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972" y="7565"/>
            <a:ext cx="3785028" cy="53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3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294" y="728022"/>
            <a:ext cx="10058400" cy="977654"/>
          </a:xfrm>
        </p:spPr>
        <p:txBody>
          <a:bodyPr/>
          <a:lstStyle/>
          <a:p>
            <a:r>
              <a:rPr lang="en-US" i="1" dirty="0" smtClean="0"/>
              <a:t>Questions</a:t>
            </a:r>
            <a:endParaRPr lang="en-US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906005"/>
            <a:ext cx="9801225" cy="19907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97280" y="1705676"/>
            <a:ext cx="10047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FAQs is </a:t>
            </a:r>
            <a:r>
              <a:rPr lang="en-US" dirty="0"/>
              <a:t>available online at</a:t>
            </a:r>
            <a:r>
              <a:rPr lang="en-US" b="1" i="1" dirty="0"/>
              <a:t> </a:t>
            </a:r>
            <a:r>
              <a:rPr lang="en-US" b="1" i="1" dirty="0">
                <a:solidFill>
                  <a:srgbClr val="0070C0"/>
                </a:solidFill>
              </a:rPr>
              <a:t>nexus.hpu.edu, under Divisions and Departments tab, Office of the CFO. Click on Forms – Logs – Vouchers.</a:t>
            </a:r>
            <a:r>
              <a:rPr lang="en-US" dirty="0">
                <a:solidFill>
                  <a:srgbClr val="0070C0"/>
                </a:solidFill>
              </a:rPr>
              <a:t> 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/>
              <a:t>https://nexus.hpu.edu/dept/CFO/Forms%20%20Logs%20%20Vouchers/Forms/AllItems.aspx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897" y="4896730"/>
            <a:ext cx="7991475" cy="13430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995777" y="5247861"/>
            <a:ext cx="7728667" cy="914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id:image001.png@01D3AAF7.5F4FB6A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67" y="-11985"/>
            <a:ext cx="3194271" cy="55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6972" y="7565"/>
            <a:ext cx="3785028" cy="53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0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63" y="3381326"/>
            <a:ext cx="4174936" cy="176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947" y="3690888"/>
            <a:ext cx="1219200" cy="114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7499" y="3810410"/>
            <a:ext cx="5316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may contact the AP Team at </a:t>
            </a:r>
            <a:r>
              <a:rPr lang="en-US" dirty="0" smtClean="0">
                <a:hlinkClick r:id="rId4"/>
              </a:rPr>
              <a:t>apfinance@hpu.edu</a:t>
            </a:r>
            <a:r>
              <a:rPr lang="en-US" dirty="0" smtClean="0"/>
              <a:t> or at 808 356-5271</a:t>
            </a:r>
            <a:endParaRPr lang="en-US" dirty="0"/>
          </a:p>
        </p:txBody>
      </p:sp>
      <p:pic>
        <p:nvPicPr>
          <p:cNvPr id="6" name="Picture 5" descr="cid:image001.png@01D3AAF7.5F4FB6A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67" y="-11985"/>
            <a:ext cx="3194271" cy="55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6972" y="7565"/>
            <a:ext cx="3785028" cy="53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0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3" name="Picture 2" descr="cid:image001.png@01D3AAF7.5F4FB6A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67" y="-11985"/>
            <a:ext cx="3194271" cy="55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972" y="7565"/>
            <a:ext cx="3785028" cy="531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7623" y="2115047"/>
            <a:ext cx="978805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BAML card distribution and collection of WF card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Card Overview and Transaction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Similarities and Enhancements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Activation and PIN selection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Online navigation in </a:t>
            </a:r>
            <a:r>
              <a:rPr lang="en-US" sz="2400" i="1" dirty="0" smtClean="0"/>
              <a:t>Works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Reviewing and reconciling transactions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Approving and flagging transactions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OOP and Mileage reimbursement submission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490" y="2495451"/>
            <a:ext cx="3594165" cy="309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8" y="365760"/>
            <a:ext cx="10058400" cy="1450757"/>
          </a:xfrm>
        </p:spPr>
        <p:txBody>
          <a:bodyPr/>
          <a:lstStyle/>
          <a:p>
            <a:r>
              <a:rPr lang="en-US" i="1" dirty="0" smtClean="0"/>
              <a:t>Reason for transitioning from Wells Fargo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03080" y="2194262"/>
            <a:ext cx="46515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 smtClean="0"/>
              <a:t>WF has encountered challenges over the past few years.  It had to reassess priorities and refocus their line of business across regions in the U.S.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 smtClean="0"/>
              <a:t>WF determined it would be most beneficial for them to shift focus on operations and strategies to the mainland and opted to end its program with HPU.</a:t>
            </a:r>
            <a:endParaRPr lang="en-US" sz="2000" i="1" dirty="0"/>
          </a:p>
        </p:txBody>
      </p:sp>
      <p:pic>
        <p:nvPicPr>
          <p:cNvPr id="5" name="Picture 4" descr="cid:image001.png@01D3AAF7.5F4FB6A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67" y="-11985"/>
            <a:ext cx="3194271" cy="55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6972" y="7565"/>
            <a:ext cx="3785028" cy="531327"/>
          </a:xfrm>
          <a:prstGeom prst="rect">
            <a:avLst/>
          </a:prstGeom>
        </p:spPr>
      </p:pic>
      <p:pic>
        <p:nvPicPr>
          <p:cNvPr id="7" name="yPoFYcfOibY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951838" y="2174712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4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Similarities </a:t>
            </a:r>
            <a:endParaRPr lang="en-US" i="1" dirty="0"/>
          </a:p>
        </p:txBody>
      </p:sp>
      <p:pic>
        <p:nvPicPr>
          <p:cNvPr id="3" name="Picture 2" descr="cid:image001.png@01D3AAF7.5F4FB6A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67" y="-11985"/>
            <a:ext cx="3194271" cy="55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972" y="7565"/>
            <a:ext cx="3785028" cy="531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9152" y="2174789"/>
            <a:ext cx="985073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V</a:t>
            </a:r>
            <a:r>
              <a:rPr lang="en-US" sz="4000" dirty="0" smtClean="0"/>
              <a:t>isa card, chip and PIN enabled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Uses web browser for online transaction management.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Chart of Accounts and default GL coding were migrated.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Credit limit and approval structure were migrated.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545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426" y="1025718"/>
            <a:ext cx="10058400" cy="878619"/>
          </a:xfrm>
        </p:spPr>
        <p:txBody>
          <a:bodyPr/>
          <a:lstStyle/>
          <a:p>
            <a:r>
              <a:rPr lang="en-US" i="1" dirty="0" smtClean="0"/>
              <a:t>Key enhancements with BAML card</a:t>
            </a:r>
            <a:endParaRPr lang="en-US" i="1" dirty="0"/>
          </a:p>
        </p:txBody>
      </p:sp>
      <p:pic>
        <p:nvPicPr>
          <p:cNvPr id="3" name="Picture 2" descr="cid:image001.png@01D3AAF7.5F4FB6A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67" y="-11985"/>
            <a:ext cx="3194271" cy="55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972" y="7565"/>
            <a:ext cx="3785028" cy="531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5676" y="1779687"/>
            <a:ext cx="872258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Receipts imaging feature - allows users to upload, store, view and download invoices/receipts.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Review and approval flexibility - allows cardholders and approvers to approve/sign off transactions within the cycle period.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Charge card transactions submission to Business Office is now electronic.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HPU logo feature – perfect timing to display and promote our new logo.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76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399" y="911824"/>
            <a:ext cx="10515600" cy="844829"/>
          </a:xfrm>
        </p:spPr>
        <p:txBody>
          <a:bodyPr/>
          <a:lstStyle/>
          <a:p>
            <a:r>
              <a:rPr lang="en-US" dirty="0" smtClean="0"/>
              <a:t>Card Activation and PIN Management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838200" y="3753446"/>
            <a:ext cx="8476488" cy="3657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/>
              <a:buNone/>
              <a:defRPr sz="1600" b="0" kern="1200">
                <a:solidFill>
                  <a:schemeClr val="accent3"/>
                </a:solidFill>
                <a:latin typeface="+mn-lt"/>
                <a:ea typeface="+mn-ea"/>
                <a:cs typeface="Calibri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Lucida Grande"/>
              <a:buChar char="-"/>
              <a:tabLst/>
              <a:defRPr sz="2000" b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5000"/>
              <a:buFont typeface="Wingdings" charset="2"/>
              <a:buChar char="§"/>
              <a:tabLst/>
              <a:defRPr sz="2000" b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912813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Lucida Grande"/>
              <a:buChar char="-"/>
              <a:tabLst/>
              <a:defRPr sz="2000" b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144588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tabLst/>
              <a:defRPr sz="2000" b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147762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/>
              <a:buNone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4775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/>
              <a:buNone/>
              <a:tabLst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1788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/>
              <a:buNone/>
              <a:tabLst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/>
              <a:buNone/>
              <a:tabLst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dirty="0">
                <a:solidFill>
                  <a:srgbClr val="012169"/>
                </a:solidFill>
                <a:ea typeface="ＭＳ Ｐゴシック" pitchFamily="34" charset="-128"/>
                <a:cs typeface="+mn-cs"/>
              </a:rPr>
              <a:t>What is needed to </a:t>
            </a:r>
            <a:r>
              <a:rPr lang="en-US" b="1" dirty="0" smtClean="0">
                <a:solidFill>
                  <a:srgbClr val="012169"/>
                </a:solidFill>
                <a:ea typeface="ＭＳ Ｐゴシック" pitchFamily="34" charset="-128"/>
                <a:cs typeface="+mn-cs"/>
              </a:rPr>
              <a:t>activate and self-select a PIN</a:t>
            </a:r>
            <a:r>
              <a:rPr lang="en-US" b="1" dirty="0">
                <a:solidFill>
                  <a:srgbClr val="012169"/>
                </a:solidFill>
                <a:ea typeface="ＭＳ Ｐゴシック" pitchFamily="34" charset="-128"/>
                <a:cs typeface="+mn-cs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418296" y="4410750"/>
            <a:ext cx="8546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 smtClean="0">
                <a:solidFill>
                  <a:srgbClr val="231F20"/>
                </a:solidFill>
                <a:cs typeface="Calibri"/>
              </a:rPr>
              <a:t>Cardholders </a:t>
            </a:r>
            <a:r>
              <a:rPr lang="en-US" dirty="0">
                <a:solidFill>
                  <a:srgbClr val="231F20"/>
                </a:solidFill>
                <a:cs typeface="Calibri"/>
              </a:rPr>
              <a:t>will need to be aware of key account information, such as:</a:t>
            </a:r>
          </a:p>
          <a:p>
            <a:pPr marL="231775" lvl="0" indent="-231775">
              <a:buFont typeface="Arial"/>
              <a:buChar char="•"/>
              <a:defRPr/>
            </a:pPr>
            <a:r>
              <a:rPr lang="en-US" dirty="0">
                <a:solidFill>
                  <a:srgbClr val="231F20"/>
                </a:solidFill>
                <a:cs typeface="Calibri"/>
              </a:rPr>
              <a:t>Verification ID</a:t>
            </a:r>
          </a:p>
          <a:p>
            <a:pPr marL="231775" lvl="0" indent="-231775">
              <a:buFont typeface="Arial"/>
              <a:buChar char="•"/>
              <a:defRPr/>
            </a:pPr>
            <a:r>
              <a:rPr lang="en-US" dirty="0" smtClean="0">
                <a:solidFill>
                  <a:srgbClr val="231F20"/>
                </a:solidFill>
                <a:cs typeface="Calibri"/>
              </a:rPr>
              <a:t>Zip code - 96813</a:t>
            </a:r>
            <a:endParaRPr lang="en-US" dirty="0">
              <a:solidFill>
                <a:srgbClr val="231F20"/>
              </a:solidFill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392118"/>
            <a:ext cx="1304657" cy="1237595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6823" y="1902425"/>
            <a:ext cx="2776537" cy="174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 l="22083" t="23704" r="71042" b="69630"/>
          <a:stretch>
            <a:fillRect/>
          </a:stretch>
        </p:blipFill>
        <p:spPr bwMode="auto">
          <a:xfrm>
            <a:off x="4915591" y="2515943"/>
            <a:ext cx="2158999" cy="58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id:image001.png@01D3AAF7.5F4FB6A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67" y="-11985"/>
            <a:ext cx="3194271" cy="55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6972" y="7565"/>
            <a:ext cx="3785028" cy="53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1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1438" y="2900383"/>
            <a:ext cx="2107966" cy="132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 bwMode="auto">
          <a:xfrm>
            <a:off x="3610620" y="3203413"/>
            <a:ext cx="504598" cy="497351"/>
          </a:xfrm>
          <a:prstGeom prst="ellipse">
            <a:avLst/>
          </a:prstGeom>
          <a:noFill/>
          <a:ln w="28575" cap="flat" cmpd="sng" algn="ctr">
            <a:solidFill>
              <a:srgbClr val="0073C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6501" y="1153846"/>
            <a:ext cx="557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57363"/>
                </a:solidFill>
                <a:latin typeface="Calibri"/>
              </a:rPr>
              <a:t>For all chip cards, the PIN is stored securely in two places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947" y="1897043"/>
            <a:ext cx="1445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en-US" sz="1400" dirty="0">
                <a:solidFill>
                  <a:srgbClr val="0073CF"/>
                </a:solidFill>
                <a:latin typeface="Calibri"/>
              </a:rPr>
              <a:t>1. “online PIN”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15654" y="3028276"/>
            <a:ext cx="1445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/>
            <a:r>
              <a:rPr lang="en-US" sz="1400" dirty="0">
                <a:solidFill>
                  <a:srgbClr val="0073CF"/>
                </a:solidFill>
                <a:latin typeface="Calibri"/>
              </a:rPr>
              <a:t>2. “offline PIN”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66502" y="4598777"/>
            <a:ext cx="871861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"/>
              </a:rPr>
              <a:t>They always need to match to allow for efficient use of the card for all chip transactions</a:t>
            </a:r>
          </a:p>
          <a:p>
            <a:pPr marL="231775" indent="-23177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"/>
              </a:rPr>
              <a:t>The PIN is synced automatically during the first chip card transaction after the Cardholder has customized their PIN</a:t>
            </a:r>
          </a:p>
          <a:p>
            <a:pPr marL="573088" lvl="1" indent="-231775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US" sz="1200" dirty="0">
                <a:solidFill>
                  <a:srgbClr val="000000"/>
                </a:solidFill>
                <a:latin typeface="Calibri"/>
              </a:rPr>
              <a:t>In most cases, this will happen “behind the scenes” after the cardholder enters their new PIN the first try.</a:t>
            </a:r>
          </a:p>
          <a:p>
            <a:pPr marL="573088" lvl="1" indent="-231775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US" sz="1200" dirty="0">
                <a:solidFill>
                  <a:srgbClr val="000000"/>
                </a:solidFill>
                <a:latin typeface="Calibri"/>
              </a:rPr>
              <a:t>In some cases, the cardholder might have to enter their new PIN 3 or 4 tries for it to sync.  They will see an initial message that says “invalid PIN”, but they simply should leave their card inserted in the terminal and re-enter their PIN</a:t>
            </a:r>
          </a:p>
          <a:p>
            <a:pPr marL="573088" lvl="1" indent="-231775">
              <a:buFont typeface="Arial" panose="020B0604020202020204" pitchFamily="34" charset="0"/>
              <a:buChar char="−"/>
            </a:pPr>
            <a:endParaRPr lang="en-US" sz="1200" dirty="0">
              <a:solidFill>
                <a:srgbClr val="000000"/>
              </a:solidFill>
              <a:latin typeface="Calibri"/>
            </a:endParaRP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"/>
              </a:rPr>
              <a:t>Once synced after that first transaction, all subsequent chip transactions should work on the first correct PIN entry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185" y="1568876"/>
            <a:ext cx="4101892" cy="2767304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2260891" y="2304077"/>
            <a:ext cx="1188720" cy="0"/>
          </a:xfrm>
          <a:prstGeom prst="straightConnector1">
            <a:avLst/>
          </a:prstGeom>
          <a:ln>
            <a:solidFill>
              <a:srgbClr val="0073C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260890" y="3425116"/>
            <a:ext cx="1188720" cy="0"/>
          </a:xfrm>
          <a:prstGeom prst="straightConnector1">
            <a:avLst/>
          </a:prstGeom>
          <a:ln>
            <a:solidFill>
              <a:srgbClr val="0073C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>
            <a:off x="5639612" y="2009778"/>
            <a:ext cx="371648" cy="18757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838325" y="249238"/>
            <a:ext cx="4787900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Point of Sale Chip Transactions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79362" y="2104815"/>
            <a:ext cx="1930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/>
              </a:rPr>
              <a:t>Card Processor</a:t>
            </a:r>
            <a:endParaRPr lang="en-US" sz="2000" dirty="0"/>
          </a:p>
        </p:txBody>
      </p:sp>
      <p:pic>
        <p:nvPicPr>
          <p:cNvPr id="15" name="Picture 14" descr="cid:image001.png@01D3AAF7.5F4FB6A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67" y="-11985"/>
            <a:ext cx="3194271" cy="55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6972" y="7565"/>
            <a:ext cx="3785028" cy="53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3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57525" y="2440609"/>
            <a:ext cx="5526156" cy="3332037"/>
          </a:xfrm>
          <a:prstGeom prst="rect">
            <a:avLst/>
          </a:prstGeom>
        </p:spPr>
      </p:pic>
      <p:pic>
        <p:nvPicPr>
          <p:cNvPr id="7" name="Picture 6" descr="cid:image001.png@01D3AAF7.5F4FB6A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67" y="-11985"/>
            <a:ext cx="3194271" cy="55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6972" y="7565"/>
            <a:ext cx="3785028" cy="5313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525" y="920114"/>
            <a:ext cx="5653376" cy="1457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4649" y="1989945"/>
            <a:ext cx="3066346" cy="11311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4649" y="3328237"/>
            <a:ext cx="3066346" cy="109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531" y="2035948"/>
            <a:ext cx="4015250" cy="3958416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Setting up password and Security Questions</a:t>
            </a:r>
            <a:endParaRPr lang="en-US" i="1" dirty="0"/>
          </a:p>
        </p:txBody>
      </p:sp>
      <p:pic>
        <p:nvPicPr>
          <p:cNvPr id="5" name="Picture 4" descr="cid:image001.png@01D3AAF7.5F4FB6A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67" y="-11985"/>
            <a:ext cx="3194271" cy="55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6972" y="7565"/>
            <a:ext cx="3785028" cy="5313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59673" y="2345635"/>
            <a:ext cx="49854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You’ll be prompted to set up your new password and security validation questions.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49677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9699</TotalTime>
  <Words>651</Words>
  <Application>Microsoft Office PowerPoint</Application>
  <PresentationFormat>Widescreen</PresentationFormat>
  <Paragraphs>75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Retrospect</vt:lpstr>
      <vt:lpstr>Purchasing Card Training           May 2018     </vt:lpstr>
      <vt:lpstr>Agenda</vt:lpstr>
      <vt:lpstr>Reason for transitioning from Wells Fargo</vt:lpstr>
      <vt:lpstr>Similarities </vt:lpstr>
      <vt:lpstr>Key enhancements with BAML card</vt:lpstr>
      <vt:lpstr>Card Activation and PIN Management</vt:lpstr>
      <vt:lpstr>PowerPoint Presentation</vt:lpstr>
      <vt:lpstr>PowerPoint Presentation</vt:lpstr>
      <vt:lpstr>  Setting up password and Security Questions</vt:lpstr>
      <vt:lpstr>PowerPoint Presentation</vt:lpstr>
      <vt:lpstr>Navigating in Works</vt:lpstr>
      <vt:lpstr>Mobile upload feature</vt:lpstr>
      <vt:lpstr>Changes </vt:lpstr>
      <vt:lpstr>The forms are available online at nexus.hpu.edu, under Divisions and Departments tab, Office of the CFO. Click on Forms – Logs – Vouchers. </vt:lpstr>
      <vt:lpstr>Out of Pocket Reimbursements </vt:lpstr>
      <vt:lpstr>Mileage Reimbursement Request Form</vt:lpstr>
      <vt:lpstr>Important Advisory</vt:lpstr>
      <vt:lpstr>Questions</vt:lpstr>
      <vt:lpstr>PowerPoint Presentation</vt:lpstr>
    </vt:vector>
  </TitlesOfParts>
  <Company>Hawaii Pacific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Purchasing Card</dc:title>
  <dc:creator>Jeoffrey M. Verano</dc:creator>
  <cp:lastModifiedBy>Jeoffrey M. Verano</cp:lastModifiedBy>
  <cp:revision>171</cp:revision>
  <cp:lastPrinted>2018-05-25T02:08:42Z</cp:lastPrinted>
  <dcterms:created xsi:type="dcterms:W3CDTF">2018-05-13T00:26:20Z</dcterms:created>
  <dcterms:modified xsi:type="dcterms:W3CDTF">2018-05-26T02:37:17Z</dcterms:modified>
</cp:coreProperties>
</file>